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9"/>
  </p:notesMasterIdLst>
  <p:sldIdLst>
    <p:sldId id="256" r:id="rId2"/>
    <p:sldId id="257" r:id="rId3"/>
    <p:sldId id="258" r:id="rId4"/>
    <p:sldId id="259" r:id="rId5"/>
    <p:sldId id="260" r:id="rId6"/>
    <p:sldId id="261" r:id="rId7"/>
    <p:sldId id="269" r:id="rId8"/>
    <p:sldId id="262" r:id="rId9"/>
    <p:sldId id="263" r:id="rId10"/>
    <p:sldId id="268" r:id="rId11"/>
    <p:sldId id="264" r:id="rId12"/>
    <p:sldId id="290" r:id="rId13"/>
    <p:sldId id="292" r:id="rId14"/>
    <p:sldId id="291" r:id="rId15"/>
    <p:sldId id="271" r:id="rId16"/>
    <p:sldId id="293" r:id="rId17"/>
    <p:sldId id="287" r:id="rId18"/>
    <p:sldId id="288" r:id="rId19"/>
    <p:sldId id="289" r:id="rId20"/>
    <p:sldId id="273" r:id="rId21"/>
    <p:sldId id="276" r:id="rId22"/>
    <p:sldId id="277" r:id="rId23"/>
    <p:sldId id="278" r:id="rId24"/>
    <p:sldId id="279" r:id="rId25"/>
    <p:sldId id="280" r:id="rId26"/>
    <p:sldId id="281" r:id="rId27"/>
    <p:sldId id="282" r:id="rId28"/>
    <p:sldId id="297" r:id="rId29"/>
    <p:sldId id="298" r:id="rId30"/>
    <p:sldId id="294" r:id="rId31"/>
    <p:sldId id="295" r:id="rId32"/>
    <p:sldId id="300" r:id="rId33"/>
    <p:sldId id="301" r:id="rId34"/>
    <p:sldId id="299"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270"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62" autoAdjust="0"/>
    <p:restoredTop sz="94660"/>
  </p:normalViewPr>
  <p:slideViewPr>
    <p:cSldViewPr>
      <p:cViewPr>
        <p:scale>
          <a:sx n="66" d="100"/>
          <a:sy n="66" d="100"/>
        </p:scale>
        <p:origin x="-1680" y="-72"/>
      </p:cViewPr>
      <p:guideLst>
        <p:guide orient="horz" pos="2160"/>
        <p:guide pos="2880"/>
      </p:guideLst>
    </p:cSldViewPr>
  </p:slideViewPr>
  <p:notesTextViewPr>
    <p:cViewPr>
      <p:scale>
        <a:sx n="1" d="1"/>
        <a:sy n="1" d="1"/>
      </p:scale>
      <p:origin x="0" y="0"/>
    </p:cViewPr>
  </p:notesTextViewPr>
  <p:sorterViewPr>
    <p:cViewPr>
      <p:scale>
        <a:sx n="100" d="100"/>
        <a:sy n="100" d="100"/>
      </p:scale>
      <p:origin x="0" y="13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E65CC4-5BA6-4D74-BCE3-6ED12F722313}" type="datetimeFigureOut">
              <a:rPr lang="en-IN" smtClean="0"/>
              <a:pPr/>
              <a:t>14-03-2018</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0FA5EE-44CC-47A0-B177-15A1D21E6665}" type="slidenum">
              <a:rPr lang="en-IN" smtClean="0"/>
              <a:pPr/>
              <a:t>‹#›</a:t>
            </a:fld>
            <a:endParaRPr lang="en-IN"/>
          </a:p>
        </p:txBody>
      </p:sp>
    </p:spTree>
    <p:extLst>
      <p:ext uri="{BB962C8B-B14F-4D97-AF65-F5344CB8AC3E}">
        <p14:creationId xmlns:p14="http://schemas.microsoft.com/office/powerpoint/2010/main" val="2701394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44F75768-5993-43B3-AE38-6A254F51C596}" type="datetimeFigureOut">
              <a:rPr lang="en-IN" smtClean="0"/>
              <a:pPr/>
              <a:t>14-03-2018</a:t>
            </a:fld>
            <a:endParaRPr lang="en-IN"/>
          </a:p>
        </p:txBody>
      </p:sp>
      <p:sp>
        <p:nvSpPr>
          <p:cNvPr id="20" name="Footer Placeholder 19"/>
          <p:cNvSpPr>
            <a:spLocks noGrp="1"/>
          </p:cNvSpPr>
          <p:nvPr>
            <p:ph type="ftr" sz="quarter" idx="11"/>
          </p:nvPr>
        </p:nvSpPr>
        <p:spPr/>
        <p:txBody>
          <a:bodyPr/>
          <a:lstStyle>
            <a:extLst/>
          </a:lstStyle>
          <a:p>
            <a:endParaRPr lang="en-IN"/>
          </a:p>
        </p:txBody>
      </p:sp>
      <p:sp>
        <p:nvSpPr>
          <p:cNvPr id="10" name="Slide Number Placeholder 9"/>
          <p:cNvSpPr>
            <a:spLocks noGrp="1"/>
          </p:cNvSpPr>
          <p:nvPr>
            <p:ph type="sldNum" sz="quarter" idx="12"/>
          </p:nvPr>
        </p:nvSpPr>
        <p:spPr/>
        <p:txBody>
          <a:bodyPr/>
          <a:lstStyle>
            <a:extLst/>
          </a:lstStyle>
          <a:p>
            <a:fld id="{87602F3F-634A-468E-88A6-8757DE493EE2}" type="slidenum">
              <a:rPr lang="en-IN" smtClean="0"/>
              <a:pPr/>
              <a:t>‹#›</a:t>
            </a:fld>
            <a:endParaRPr lang="en-IN"/>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4F75768-5993-43B3-AE38-6A254F51C596}" type="datetimeFigureOut">
              <a:rPr lang="en-IN" smtClean="0"/>
              <a:pPr/>
              <a:t>14-03-2018</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87602F3F-634A-468E-88A6-8757DE493EE2}"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4F75768-5993-43B3-AE38-6A254F51C596}" type="datetimeFigureOut">
              <a:rPr lang="en-IN" smtClean="0"/>
              <a:pPr/>
              <a:t>14-03-2018</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87602F3F-634A-468E-88A6-8757DE493EE2}"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4F75768-5993-43B3-AE38-6A254F51C596}" type="datetimeFigureOut">
              <a:rPr lang="en-IN" smtClean="0"/>
              <a:pPr/>
              <a:t>14-03-2018</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87602F3F-634A-468E-88A6-8757DE493EE2}"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44F75768-5993-43B3-AE38-6A254F51C596}" type="datetimeFigureOut">
              <a:rPr lang="en-IN" smtClean="0"/>
              <a:pPr/>
              <a:t>14-03-2018</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87602F3F-634A-468E-88A6-8757DE493EE2}" type="slidenum">
              <a:rPr lang="en-IN" smtClean="0"/>
              <a:pPr/>
              <a:t>‹#›</a:t>
            </a:fld>
            <a:endParaRPr lang="en-IN"/>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4F75768-5993-43B3-AE38-6A254F51C596}" type="datetimeFigureOut">
              <a:rPr lang="en-IN" smtClean="0"/>
              <a:pPr/>
              <a:t>14-03-2018</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87602F3F-634A-468E-88A6-8757DE493EE2}"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4F75768-5993-43B3-AE38-6A254F51C596}" type="datetimeFigureOut">
              <a:rPr lang="en-IN" smtClean="0"/>
              <a:pPr/>
              <a:t>14-03-2018</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87602F3F-634A-468E-88A6-8757DE493EE2}"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44F75768-5993-43B3-AE38-6A254F51C596}" type="datetimeFigureOut">
              <a:rPr lang="en-IN" smtClean="0"/>
              <a:pPr/>
              <a:t>14-03-2018</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87602F3F-634A-468E-88A6-8757DE493EE2}"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44F75768-5993-43B3-AE38-6A254F51C596}" type="datetimeFigureOut">
              <a:rPr lang="en-IN" smtClean="0"/>
              <a:pPr/>
              <a:t>14-03-2018</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87602F3F-634A-468E-88A6-8757DE493EE2}" type="slidenum">
              <a:rPr lang="en-IN" smtClean="0"/>
              <a:pPr/>
              <a:t>‹#›</a:t>
            </a:fld>
            <a:endParaRPr lang="en-IN"/>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4F75768-5993-43B3-AE38-6A254F51C596}" type="datetimeFigureOut">
              <a:rPr lang="en-IN" smtClean="0"/>
              <a:pPr/>
              <a:t>14-03-2018</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87602F3F-634A-468E-88A6-8757DE493EE2}"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44F75768-5993-43B3-AE38-6A254F51C596}" type="datetimeFigureOut">
              <a:rPr lang="en-IN" smtClean="0"/>
              <a:pPr/>
              <a:t>14-03-2018</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87602F3F-634A-468E-88A6-8757DE493EE2}" type="slidenum">
              <a:rPr lang="en-IN" smtClean="0"/>
              <a:pPr/>
              <a:t>‹#›</a:t>
            </a:fld>
            <a:endParaRPr lang="en-IN"/>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44F75768-5993-43B3-AE38-6A254F51C596}" type="datetimeFigureOut">
              <a:rPr lang="en-IN" smtClean="0"/>
              <a:pPr/>
              <a:t>14-03-2018</a:t>
            </a:fld>
            <a:endParaRPr lang="en-IN"/>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IN"/>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87602F3F-634A-468E-88A6-8757DE493EE2}" type="slidenum">
              <a:rPr lang="en-IN" smtClean="0"/>
              <a:pPr/>
              <a:t>‹#›</a:t>
            </a:fld>
            <a:endParaRPr lang="en-IN"/>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ctrTitle"/>
          </p:nvPr>
        </p:nvSpPr>
        <p:spPr>
          <a:xfrm>
            <a:off x="1115616" y="228600"/>
            <a:ext cx="8028384" cy="1066800"/>
          </a:xfrm>
        </p:spPr>
        <p:txBody>
          <a:bodyPr>
            <a:normAutofit/>
          </a:bodyPr>
          <a:lstStyle/>
          <a:p>
            <a:pPr algn="ctr"/>
            <a:r>
              <a:rPr lang="en-IN" sz="3200" b="1" dirty="0" smtClean="0"/>
              <a:t>AGILE THERAPEUTIC SYSTEMIZATION</a:t>
            </a:r>
            <a:endParaRPr lang="en-IN" sz="3200" b="1" dirty="0"/>
          </a:p>
        </p:txBody>
      </p:sp>
      <p:sp>
        <p:nvSpPr>
          <p:cNvPr id="18" name="Subtitle 17"/>
          <p:cNvSpPr>
            <a:spLocks noGrp="1"/>
          </p:cNvSpPr>
          <p:nvPr>
            <p:ph type="subTitle" idx="1"/>
          </p:nvPr>
        </p:nvSpPr>
        <p:spPr>
          <a:xfrm>
            <a:off x="1219200" y="1219200"/>
            <a:ext cx="7723584" cy="5450160"/>
          </a:xfrm>
        </p:spPr>
        <p:txBody>
          <a:bodyPr>
            <a:normAutofit fontScale="92500" lnSpcReduction="10000"/>
          </a:bodyPr>
          <a:lstStyle/>
          <a:p>
            <a:pPr algn="ctr"/>
            <a:endParaRPr lang="en-IN" sz="2400" dirty="0" smtClean="0">
              <a:solidFill>
                <a:srgbClr val="0070C0"/>
              </a:solidFill>
            </a:endParaRPr>
          </a:p>
          <a:p>
            <a:pPr algn="ctr"/>
            <a:endParaRPr lang="en-IN" sz="2400" dirty="0" smtClean="0">
              <a:solidFill>
                <a:srgbClr val="0070C0"/>
              </a:solidFill>
            </a:endParaRPr>
          </a:p>
          <a:p>
            <a:pPr algn="ctr"/>
            <a:endParaRPr lang="en-IN" sz="2400" dirty="0" smtClean="0">
              <a:solidFill>
                <a:srgbClr val="0070C0"/>
              </a:solidFill>
            </a:endParaRPr>
          </a:p>
          <a:p>
            <a:pPr algn="ctr"/>
            <a:endParaRPr lang="en-IN" sz="2400" dirty="0" smtClean="0">
              <a:solidFill>
                <a:srgbClr val="0070C0"/>
              </a:solidFill>
            </a:endParaRPr>
          </a:p>
          <a:p>
            <a:pPr algn="ctr"/>
            <a:endParaRPr lang="en-IN" sz="2400" dirty="0" smtClean="0">
              <a:solidFill>
                <a:srgbClr val="0070C0"/>
              </a:solidFill>
            </a:endParaRPr>
          </a:p>
          <a:p>
            <a:pPr algn="ctr"/>
            <a:endParaRPr lang="en-IN" sz="2400" dirty="0" smtClean="0">
              <a:solidFill>
                <a:srgbClr val="0070C0"/>
              </a:solidFill>
            </a:endParaRPr>
          </a:p>
          <a:p>
            <a:pPr algn="ctr"/>
            <a:r>
              <a:rPr lang="en-IN" sz="2200" dirty="0" smtClean="0">
                <a:solidFill>
                  <a:srgbClr val="0070C0"/>
                </a:solidFill>
              </a:rPr>
              <a:t>Under the guidance of</a:t>
            </a:r>
          </a:p>
          <a:p>
            <a:pPr algn="ctr"/>
            <a:r>
              <a:rPr lang="en-IN" sz="2200" dirty="0" smtClean="0">
                <a:solidFill>
                  <a:srgbClr val="0070C0"/>
                </a:solidFill>
              </a:rPr>
              <a:t>Smt.Ch.SugunaLatha[</a:t>
            </a:r>
            <a:r>
              <a:rPr lang="en-IN" sz="2200" dirty="0" err="1" smtClean="0">
                <a:solidFill>
                  <a:srgbClr val="0070C0"/>
                </a:solidFill>
              </a:rPr>
              <a:t>M.Tech</a:t>
            </a:r>
            <a:r>
              <a:rPr lang="en-IN" sz="2200" dirty="0" smtClean="0">
                <a:solidFill>
                  <a:srgbClr val="0070C0"/>
                </a:solidFill>
              </a:rPr>
              <a:t>]</a:t>
            </a:r>
            <a:endParaRPr lang="en-IN" sz="1300" dirty="0" smtClean="0">
              <a:solidFill>
                <a:srgbClr val="0070C0"/>
              </a:solidFill>
            </a:endParaRPr>
          </a:p>
          <a:p>
            <a:pPr algn="ctr"/>
            <a:r>
              <a:rPr lang="en-IN" sz="2200" dirty="0" smtClean="0">
                <a:solidFill>
                  <a:srgbClr val="0070C0"/>
                </a:solidFill>
              </a:rPr>
              <a:t>Assistant Professor</a:t>
            </a:r>
          </a:p>
          <a:p>
            <a:pPr algn="ctr"/>
            <a:endParaRPr lang="en-IN" sz="2400" dirty="0" smtClean="0"/>
          </a:p>
          <a:p>
            <a:r>
              <a:rPr lang="en-IN" sz="1700" dirty="0" smtClean="0"/>
              <a:t>Submitted by:</a:t>
            </a:r>
          </a:p>
          <a:p>
            <a:r>
              <a:rPr lang="en-IN" sz="1700" dirty="0" smtClean="0"/>
              <a:t>B.MeghaChandana(15481A1218)</a:t>
            </a:r>
          </a:p>
          <a:p>
            <a:r>
              <a:rPr lang="en-IN" sz="1700" dirty="0" smtClean="0"/>
              <a:t>A.Anusha(15481A1210)</a:t>
            </a:r>
          </a:p>
          <a:p>
            <a:r>
              <a:rPr lang="en-IN" sz="1700" dirty="0" smtClean="0"/>
              <a:t>K.S.S.Pavani(15481A1252)</a:t>
            </a:r>
          </a:p>
          <a:p>
            <a:r>
              <a:rPr lang="en-IN" sz="1700" dirty="0" smtClean="0"/>
              <a:t>A.V.Gowtham(15481A1212)</a:t>
            </a:r>
          </a:p>
          <a:p>
            <a:endParaRPr lang="en-IN" dirty="0"/>
          </a:p>
        </p:txBody>
      </p:sp>
      <p:pic>
        <p:nvPicPr>
          <p:cNvPr id="1026" name="Picture 2" descr="C:\Users\ITR&amp;D\Downloads\logo.jpg"/>
          <p:cNvPicPr>
            <a:picLocks noChangeAspect="1" noChangeArrowheads="1"/>
          </p:cNvPicPr>
          <p:nvPr/>
        </p:nvPicPr>
        <p:blipFill>
          <a:blip r:embed="rId2" cstate="print"/>
          <a:srcRect/>
          <a:stretch>
            <a:fillRect/>
          </a:stretch>
        </p:blipFill>
        <p:spPr bwMode="auto">
          <a:xfrm>
            <a:off x="3657600" y="1524000"/>
            <a:ext cx="2514600" cy="1524000"/>
          </a:xfrm>
          <a:prstGeom prst="rect">
            <a:avLst/>
          </a:prstGeom>
          <a:noFill/>
        </p:spPr>
      </p:pic>
    </p:spTree>
    <p:extLst>
      <p:ext uri="{BB962C8B-B14F-4D97-AF65-F5344CB8AC3E}">
        <p14:creationId xmlns:p14="http://schemas.microsoft.com/office/powerpoint/2010/main" val="31024078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b="1" dirty="0" smtClean="0"/>
              <a:t>Advantages</a:t>
            </a:r>
            <a:r>
              <a:rPr lang="en-IN" sz="2800" dirty="0" smtClean="0"/>
              <a:t> </a:t>
            </a:r>
            <a:endParaRPr lang="en-IN" sz="2800" dirty="0"/>
          </a:p>
        </p:txBody>
      </p:sp>
      <p:sp>
        <p:nvSpPr>
          <p:cNvPr id="3" name="Content Placeholder 2"/>
          <p:cNvSpPr>
            <a:spLocks noGrp="1"/>
          </p:cNvSpPr>
          <p:nvPr>
            <p:ph idx="1"/>
          </p:nvPr>
        </p:nvSpPr>
        <p:spPr>
          <a:xfrm>
            <a:off x="1435608" y="1916832"/>
            <a:ext cx="7498080" cy="4331568"/>
          </a:xfrm>
        </p:spPr>
        <p:txBody>
          <a:bodyPr>
            <a:normAutofit/>
          </a:bodyPr>
          <a:lstStyle/>
          <a:p>
            <a:r>
              <a:rPr lang="en-IN" sz="2400" dirty="0" smtClean="0"/>
              <a:t>Complete information in a single domain.</a:t>
            </a:r>
          </a:p>
          <a:p>
            <a:r>
              <a:rPr lang="en-IN" sz="2400" dirty="0" smtClean="0"/>
              <a:t>Increase of awareness among users.</a:t>
            </a:r>
          </a:p>
          <a:p>
            <a:r>
              <a:rPr lang="en-IN" sz="2400" dirty="0" smtClean="0"/>
              <a:t>Time saving system.</a:t>
            </a:r>
          </a:p>
          <a:p>
            <a:r>
              <a:rPr lang="en-IN" sz="2400" dirty="0" smtClean="0"/>
              <a:t>Prevention of diseases.</a:t>
            </a:r>
          </a:p>
          <a:p>
            <a:r>
              <a:rPr lang="en-IN" sz="2400" dirty="0" smtClean="0"/>
              <a:t>Treatment information.</a:t>
            </a:r>
          </a:p>
          <a:p>
            <a:r>
              <a:rPr lang="en-IN" sz="2400" dirty="0" smtClean="0"/>
              <a:t>Reduces fear among patients.</a:t>
            </a:r>
          </a:p>
          <a:p>
            <a:endParaRPr lang="en-IN" sz="2400" dirty="0" smtClean="0"/>
          </a:p>
          <a:p>
            <a:endParaRPr lang="en-IN" sz="2400" dirty="0" smtClean="0"/>
          </a:p>
          <a:p>
            <a:endParaRPr lang="en-IN" sz="2400" dirty="0"/>
          </a:p>
        </p:txBody>
      </p:sp>
    </p:spTree>
    <p:extLst>
      <p:ext uri="{BB962C8B-B14F-4D97-AF65-F5344CB8AC3E}">
        <p14:creationId xmlns:p14="http://schemas.microsoft.com/office/powerpoint/2010/main" val="15234919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b="1" dirty="0" smtClean="0"/>
              <a:t>System requirements</a:t>
            </a:r>
            <a:endParaRPr lang="en-IN" sz="2800" b="1" dirty="0"/>
          </a:p>
        </p:txBody>
      </p:sp>
      <p:sp>
        <p:nvSpPr>
          <p:cNvPr id="3" name="Content Placeholder 2"/>
          <p:cNvSpPr>
            <a:spLocks noGrp="1"/>
          </p:cNvSpPr>
          <p:nvPr>
            <p:ph idx="1"/>
          </p:nvPr>
        </p:nvSpPr>
        <p:spPr>
          <a:xfrm>
            <a:off x="1447800" y="1295400"/>
            <a:ext cx="6781800" cy="4547592"/>
          </a:xfrm>
        </p:spPr>
        <p:txBody>
          <a:bodyPr>
            <a:normAutofit/>
          </a:bodyPr>
          <a:lstStyle/>
          <a:p>
            <a:pPr marL="82296" indent="0">
              <a:buNone/>
            </a:pPr>
            <a:r>
              <a:rPr lang="en-IN" sz="2400" u="sng" dirty="0" smtClean="0"/>
              <a:t>Hardware requirements:</a:t>
            </a:r>
          </a:p>
          <a:p>
            <a:pPr marL="82296" indent="0">
              <a:buNone/>
            </a:pPr>
            <a:r>
              <a:rPr lang="en-IN" sz="2400" dirty="0" smtClean="0"/>
              <a:t>Processor: Pentium IV or above </a:t>
            </a:r>
          </a:p>
          <a:p>
            <a:pPr marL="82296" indent="0">
              <a:buNone/>
            </a:pPr>
            <a:r>
              <a:rPr lang="en-IN" sz="2400" dirty="0" smtClean="0"/>
              <a:t>RAM :1GB or above</a:t>
            </a:r>
          </a:p>
          <a:p>
            <a:pPr marL="82296" indent="0">
              <a:buNone/>
            </a:pPr>
            <a:r>
              <a:rPr lang="en-IN" sz="2400" dirty="0" smtClean="0"/>
              <a:t>Hard disk:500GB or above</a:t>
            </a:r>
            <a:endParaRPr lang="en-IN" sz="2400" dirty="0"/>
          </a:p>
          <a:p>
            <a:pPr marL="82296" indent="0">
              <a:buNone/>
            </a:pPr>
            <a:r>
              <a:rPr lang="en-IN" sz="2400" u="sng" dirty="0" smtClean="0"/>
              <a:t>Software requirements:</a:t>
            </a:r>
          </a:p>
          <a:p>
            <a:pPr marL="82296" indent="0">
              <a:buNone/>
            </a:pPr>
            <a:r>
              <a:rPr lang="en-IN" sz="2400" dirty="0" smtClean="0"/>
              <a:t>Operating system: windows 7</a:t>
            </a:r>
          </a:p>
          <a:p>
            <a:pPr marL="82296" indent="0">
              <a:buNone/>
            </a:pPr>
            <a:r>
              <a:rPr lang="en-IN" sz="2400" dirty="0" smtClean="0"/>
              <a:t>Front-end: HTML, JS,CSS.</a:t>
            </a:r>
          </a:p>
          <a:p>
            <a:pPr marL="82296" indent="0">
              <a:buNone/>
            </a:pPr>
            <a:r>
              <a:rPr lang="en-IN" sz="2400" dirty="0" smtClean="0"/>
              <a:t>Back-end: PHP. </a:t>
            </a:r>
          </a:p>
          <a:p>
            <a:pPr marL="82296" indent="0">
              <a:buNone/>
            </a:pPr>
            <a:r>
              <a:rPr lang="en-IN" sz="2400" dirty="0" smtClean="0"/>
              <a:t>Database:  MYSQL.</a:t>
            </a:r>
          </a:p>
        </p:txBody>
      </p:sp>
    </p:spTree>
    <p:extLst>
      <p:ext uri="{BB962C8B-B14F-4D97-AF65-F5344CB8AC3E}">
        <p14:creationId xmlns:p14="http://schemas.microsoft.com/office/powerpoint/2010/main" val="42746778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dirty="0" smtClean="0"/>
              <a:t>Literature review</a:t>
            </a:r>
            <a:endParaRPr lang="en-IN" sz="2800" dirty="0"/>
          </a:p>
        </p:txBody>
      </p:sp>
      <p:sp>
        <p:nvSpPr>
          <p:cNvPr id="3" name="Content Placeholder 2"/>
          <p:cNvSpPr>
            <a:spLocks noGrp="1"/>
          </p:cNvSpPr>
          <p:nvPr>
            <p:ph idx="1"/>
          </p:nvPr>
        </p:nvSpPr>
        <p:spPr/>
        <p:txBody>
          <a:bodyPr>
            <a:normAutofit/>
          </a:bodyPr>
          <a:lstStyle/>
          <a:p>
            <a:pPr marL="82296" indent="0">
              <a:buNone/>
            </a:pPr>
            <a:r>
              <a:rPr lang="en-IN" sz="2400" dirty="0" smtClean="0">
                <a:solidFill>
                  <a:srgbClr val="0070C0"/>
                </a:solidFill>
              </a:rPr>
              <a:t>Multi criteria decision making in health care by Melanie by Reuter- Oppermann</a:t>
            </a:r>
          </a:p>
          <a:p>
            <a:pPr marL="82296" indent="0">
              <a:buNone/>
            </a:pPr>
            <a:endParaRPr lang="en-IN" sz="2400" dirty="0" smtClean="0"/>
          </a:p>
          <a:p>
            <a:pPr marL="82296" indent="0">
              <a:buNone/>
            </a:pPr>
            <a:endParaRPr lang="en-IN" sz="2400" dirty="0"/>
          </a:p>
          <a:p>
            <a:pPr marL="82296" indent="0">
              <a:buNone/>
            </a:pPr>
            <a:r>
              <a:rPr lang="en-IN" sz="2000" dirty="0"/>
              <a:t>The development and use of new models and concepts to support decision making in health care has constantly increased over the last decades and a variety of techniques has been applied</a:t>
            </a:r>
            <a:br>
              <a:rPr lang="en-IN" sz="2000" dirty="0"/>
            </a:br>
            <a:endParaRPr lang="en-IN" sz="2000" dirty="0"/>
          </a:p>
        </p:txBody>
      </p:sp>
    </p:spTree>
    <p:extLst>
      <p:ext uri="{BB962C8B-B14F-4D97-AF65-F5344CB8AC3E}">
        <p14:creationId xmlns:p14="http://schemas.microsoft.com/office/powerpoint/2010/main" val="32000105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644650" y="304800"/>
            <a:ext cx="7499350" cy="5943600"/>
          </a:xfrm>
        </p:spPr>
        <p:txBody>
          <a:bodyPr>
            <a:normAutofit/>
          </a:bodyPr>
          <a:lstStyle/>
          <a:p>
            <a:pPr marL="82296" indent="0">
              <a:buNone/>
            </a:pPr>
            <a:r>
              <a:rPr lang="en-IN" sz="2400" dirty="0" smtClean="0">
                <a:solidFill>
                  <a:srgbClr val="0070C0"/>
                </a:solidFill>
              </a:rPr>
              <a:t>Integrated scheduling of tasks and gynaecologists to improve patient appointment scheduling by S.T</a:t>
            </a:r>
            <a:r>
              <a:rPr lang="en-IN" sz="2400" dirty="0">
                <a:solidFill>
                  <a:srgbClr val="0070C0"/>
                </a:solidFill>
              </a:rPr>
              <a:t>. </a:t>
            </a:r>
            <a:r>
              <a:rPr lang="en-IN" sz="2400" dirty="0" smtClean="0">
                <a:solidFill>
                  <a:srgbClr val="0070C0"/>
                </a:solidFill>
              </a:rPr>
              <a:t>Luen-English.</a:t>
            </a:r>
          </a:p>
          <a:p>
            <a:pPr marL="82296" indent="0">
              <a:buNone/>
            </a:pPr>
            <a:endParaRPr lang="en-IN" sz="2400" dirty="0">
              <a:solidFill>
                <a:srgbClr val="0070C0"/>
              </a:solidFill>
            </a:endParaRPr>
          </a:p>
          <a:p>
            <a:pPr marL="82296" indent="0">
              <a:buNone/>
            </a:pPr>
            <a:endParaRPr lang="en-IN" sz="2400" dirty="0" smtClean="0">
              <a:solidFill>
                <a:srgbClr val="0070C0"/>
              </a:solidFill>
            </a:endParaRPr>
          </a:p>
          <a:p>
            <a:pPr marL="82296" indent="0">
              <a:buNone/>
            </a:pPr>
            <a:r>
              <a:rPr lang="en-IN" sz="2000" dirty="0"/>
              <a:t>Despite the time invested in creating the schedule, the compliance of the achieved schedules with the preferences of </a:t>
            </a:r>
            <a:r>
              <a:rPr lang="en-IN" sz="2000" dirty="0" smtClean="0"/>
              <a:t>gynaecologists </a:t>
            </a:r>
            <a:r>
              <a:rPr lang="en-IN" sz="2000" dirty="0"/>
              <a:t>is </a:t>
            </a:r>
            <a:r>
              <a:rPr lang="en-IN" sz="2000" dirty="0" smtClean="0"/>
              <a:t>low, </a:t>
            </a:r>
            <a:r>
              <a:rPr lang="en-IN" sz="2000" dirty="0"/>
              <a:t>and the number of scheduled outpatient clinic hours is unbalanced over the weeks. </a:t>
            </a:r>
            <a:endParaRPr lang="en-IN" sz="2000" dirty="0">
              <a:solidFill>
                <a:srgbClr val="0070C0"/>
              </a:solidFill>
            </a:endParaRPr>
          </a:p>
          <a:p>
            <a:endParaRPr lang="en-IN" sz="2000" dirty="0">
              <a:solidFill>
                <a:srgbClr val="0070C0"/>
              </a:solidFill>
            </a:endParaRPr>
          </a:p>
        </p:txBody>
      </p:sp>
    </p:spTree>
    <p:extLst>
      <p:ext uri="{BB962C8B-B14F-4D97-AF65-F5344CB8AC3E}">
        <p14:creationId xmlns:p14="http://schemas.microsoft.com/office/powerpoint/2010/main" val="12132934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590800"/>
            <a:ext cx="7498080" cy="1524000"/>
          </a:xfrm>
        </p:spPr>
        <p:txBody>
          <a:bodyPr>
            <a:normAutofit/>
          </a:bodyPr>
          <a:lstStyle/>
          <a:p>
            <a:pPr algn="ctr"/>
            <a:r>
              <a:rPr lang="en-IN" dirty="0" smtClean="0"/>
              <a:t>Data collection</a:t>
            </a:r>
            <a:endParaRPr lang="en-IN" dirty="0"/>
          </a:p>
        </p:txBody>
      </p:sp>
    </p:spTree>
    <p:extLst>
      <p:ext uri="{BB962C8B-B14F-4D97-AF65-F5344CB8AC3E}">
        <p14:creationId xmlns:p14="http://schemas.microsoft.com/office/powerpoint/2010/main" val="25081730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2800" b="1" dirty="0"/>
              <a:t>User </a:t>
            </a:r>
            <a:r>
              <a:rPr lang="en-IN" sz="2800" b="1" dirty="0" smtClean="0"/>
              <a:t>login</a:t>
            </a:r>
            <a:r>
              <a:rPr lang="en-IN" sz="2800" u="sng" dirty="0"/>
              <a:t/>
            </a:r>
            <a:br>
              <a:rPr lang="en-IN" sz="2800" u="sng" dirty="0"/>
            </a:br>
            <a:endParaRPr lang="en-IN" sz="2800" dirty="0"/>
          </a:p>
        </p:txBody>
      </p:sp>
      <p:sp>
        <p:nvSpPr>
          <p:cNvPr id="3" name="Content Placeholder 2"/>
          <p:cNvSpPr>
            <a:spLocks noGrp="1"/>
          </p:cNvSpPr>
          <p:nvPr>
            <p:ph idx="1"/>
          </p:nvPr>
        </p:nvSpPr>
        <p:spPr>
          <a:xfrm>
            <a:off x="1435608" y="1752600"/>
            <a:ext cx="7498080" cy="4495800"/>
          </a:xfrm>
        </p:spPr>
        <p:txBody>
          <a:bodyPr>
            <a:normAutofit/>
          </a:bodyPr>
          <a:lstStyle/>
          <a:p>
            <a:r>
              <a:rPr lang="en-IN" sz="2400" dirty="0" smtClean="0"/>
              <a:t>In this module user can gain access to the website by signing into his account.</a:t>
            </a:r>
          </a:p>
          <a:p>
            <a:r>
              <a:rPr lang="en-IN" sz="2400" dirty="0" smtClean="0"/>
              <a:t> If he wants to made appointment or use any of the information, he must surely sign in into his account. Terms and conditions applied.</a:t>
            </a:r>
          </a:p>
          <a:p>
            <a:endParaRPr lang="en-IN" sz="2400" dirty="0"/>
          </a:p>
        </p:txBody>
      </p:sp>
    </p:spTree>
    <p:extLst>
      <p:ext uri="{BB962C8B-B14F-4D97-AF65-F5344CB8AC3E}">
        <p14:creationId xmlns:p14="http://schemas.microsoft.com/office/powerpoint/2010/main" val="5649235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b="1" dirty="0" smtClean="0">
                <a:effectLst>
                  <a:outerShdw blurRad="38100" dist="38100" dir="2700000" algn="tl">
                    <a:srgbClr val="000000">
                      <a:alpha val="43137"/>
                    </a:srgbClr>
                  </a:outerShdw>
                </a:effectLst>
              </a:rPr>
              <a:t>Hospital</a:t>
            </a:r>
            <a:r>
              <a:rPr lang="en-IN" sz="2800" b="1" dirty="0" smtClean="0"/>
              <a:t> login</a:t>
            </a:r>
            <a:endParaRPr lang="en-IN" sz="2800" b="1" dirty="0"/>
          </a:p>
        </p:txBody>
      </p:sp>
      <p:sp>
        <p:nvSpPr>
          <p:cNvPr id="3" name="Content Placeholder 2"/>
          <p:cNvSpPr>
            <a:spLocks noGrp="1"/>
          </p:cNvSpPr>
          <p:nvPr>
            <p:ph idx="1"/>
          </p:nvPr>
        </p:nvSpPr>
        <p:spPr/>
        <p:txBody>
          <a:bodyPr>
            <a:normAutofit/>
          </a:bodyPr>
          <a:lstStyle/>
          <a:p>
            <a:r>
              <a:rPr lang="en-IN" sz="2400" dirty="0" smtClean="0"/>
              <a:t>The hospital management checks the no of patients made appointments.</a:t>
            </a:r>
          </a:p>
          <a:p>
            <a:r>
              <a:rPr lang="en-IN" sz="2400" dirty="0" smtClean="0"/>
              <a:t>They can also view the information regarding diseases and videos. </a:t>
            </a:r>
            <a:endParaRPr lang="en-IN" sz="2400" dirty="0"/>
          </a:p>
        </p:txBody>
      </p:sp>
    </p:spTree>
    <p:extLst>
      <p:ext uri="{BB962C8B-B14F-4D97-AF65-F5344CB8AC3E}">
        <p14:creationId xmlns:p14="http://schemas.microsoft.com/office/powerpoint/2010/main" val="148263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b="1" dirty="0" smtClean="0"/>
              <a:t>Disease info</a:t>
            </a:r>
            <a:r>
              <a:rPr lang="en-IN" sz="2800" dirty="0"/>
              <a:t/>
            </a:r>
            <a:br>
              <a:rPr lang="en-IN" sz="2800" dirty="0"/>
            </a:br>
            <a:endParaRPr lang="en-IN" sz="2800" dirty="0"/>
          </a:p>
        </p:txBody>
      </p:sp>
      <p:sp>
        <p:nvSpPr>
          <p:cNvPr id="3" name="Content Placeholder 2"/>
          <p:cNvSpPr>
            <a:spLocks noGrp="1"/>
          </p:cNvSpPr>
          <p:nvPr>
            <p:ph idx="1"/>
          </p:nvPr>
        </p:nvSpPr>
        <p:spPr>
          <a:xfrm>
            <a:off x="1435608" y="1752600"/>
            <a:ext cx="7498080" cy="4495800"/>
          </a:xfrm>
        </p:spPr>
        <p:txBody>
          <a:bodyPr>
            <a:normAutofit/>
          </a:bodyPr>
          <a:lstStyle/>
          <a:p>
            <a:r>
              <a:rPr lang="en-IN" sz="2400" dirty="0"/>
              <a:t>This module includes the general disease information which we mostly observe in our surroundings</a:t>
            </a:r>
            <a:r>
              <a:rPr lang="en-IN" sz="2400" dirty="0" smtClean="0"/>
              <a:t>.</a:t>
            </a:r>
          </a:p>
          <a:p>
            <a:r>
              <a:rPr lang="en-IN" sz="2400" dirty="0" smtClean="0"/>
              <a:t> </a:t>
            </a:r>
            <a:r>
              <a:rPr lang="en-IN" sz="2400" dirty="0"/>
              <a:t>Also the list of medicines required to cure the diseases. </a:t>
            </a:r>
            <a:endParaRPr lang="en-IN" sz="2400" dirty="0" smtClean="0"/>
          </a:p>
          <a:p>
            <a:r>
              <a:rPr lang="en-IN" sz="2400" dirty="0" smtClean="0"/>
              <a:t>And </a:t>
            </a:r>
            <a:r>
              <a:rPr lang="en-IN" sz="2400" dirty="0"/>
              <a:t>prices of the medicines</a:t>
            </a:r>
          </a:p>
        </p:txBody>
      </p:sp>
    </p:spTree>
    <p:extLst>
      <p:ext uri="{BB962C8B-B14F-4D97-AF65-F5344CB8AC3E}">
        <p14:creationId xmlns:p14="http://schemas.microsoft.com/office/powerpoint/2010/main" val="23591197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b="1" dirty="0" smtClean="0"/>
              <a:t>Appointment</a:t>
            </a:r>
            <a:r>
              <a:rPr lang="en-IN" sz="2800" dirty="0"/>
              <a:t/>
            </a:r>
            <a:br>
              <a:rPr lang="en-IN" sz="2800" dirty="0"/>
            </a:br>
            <a:endParaRPr lang="en-IN" sz="2800" dirty="0"/>
          </a:p>
        </p:txBody>
      </p:sp>
      <p:sp>
        <p:nvSpPr>
          <p:cNvPr id="3" name="Content Placeholder 2"/>
          <p:cNvSpPr>
            <a:spLocks noGrp="1"/>
          </p:cNvSpPr>
          <p:nvPr>
            <p:ph idx="1"/>
          </p:nvPr>
        </p:nvSpPr>
        <p:spPr>
          <a:xfrm>
            <a:off x="1435608" y="1676400"/>
            <a:ext cx="7498080" cy="4572000"/>
          </a:xfrm>
        </p:spPr>
        <p:txBody>
          <a:bodyPr>
            <a:normAutofit/>
          </a:bodyPr>
          <a:lstStyle/>
          <a:p>
            <a:r>
              <a:rPr lang="en-IN" sz="2400" dirty="0"/>
              <a:t>If the patient wants to make an appointment, he must fill the required details in the appointment section and have to submit the details.  </a:t>
            </a:r>
          </a:p>
          <a:p>
            <a:endParaRPr lang="en-IN" sz="2400" dirty="0"/>
          </a:p>
        </p:txBody>
      </p:sp>
    </p:spTree>
    <p:extLst>
      <p:ext uri="{BB962C8B-B14F-4D97-AF65-F5344CB8AC3E}">
        <p14:creationId xmlns:p14="http://schemas.microsoft.com/office/powerpoint/2010/main" val="7230509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b="1" dirty="0" smtClean="0"/>
              <a:t> Videos</a:t>
            </a:r>
            <a:endParaRPr lang="en-IN" sz="2800" dirty="0"/>
          </a:p>
        </p:txBody>
      </p:sp>
      <p:sp>
        <p:nvSpPr>
          <p:cNvPr id="3" name="Content Placeholder 2"/>
          <p:cNvSpPr>
            <a:spLocks noGrp="1"/>
          </p:cNvSpPr>
          <p:nvPr>
            <p:ph idx="1"/>
          </p:nvPr>
        </p:nvSpPr>
        <p:spPr>
          <a:xfrm>
            <a:off x="1435608" y="2438400"/>
            <a:ext cx="7498080" cy="3810000"/>
          </a:xfrm>
        </p:spPr>
        <p:txBody>
          <a:bodyPr>
            <a:normAutofit/>
          </a:bodyPr>
          <a:lstStyle/>
          <a:p>
            <a:r>
              <a:rPr lang="en-IN" sz="2400" dirty="0"/>
              <a:t>This includes the general first aid videos through which one can rescue from danger.</a:t>
            </a:r>
            <a:r>
              <a:rPr lang="en-IN" sz="2400" b="1" dirty="0"/>
              <a:t> </a:t>
            </a:r>
            <a:endParaRPr lang="en-IN" sz="2400" dirty="0"/>
          </a:p>
          <a:p>
            <a:endParaRPr lang="en-IN" sz="2400" dirty="0"/>
          </a:p>
        </p:txBody>
      </p:sp>
    </p:spTree>
    <p:extLst>
      <p:ext uri="{BB962C8B-B14F-4D97-AF65-F5344CB8AC3E}">
        <p14:creationId xmlns:p14="http://schemas.microsoft.com/office/powerpoint/2010/main" val="17380006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b="1" dirty="0" smtClean="0"/>
              <a:t>CONTENTS</a:t>
            </a:r>
            <a:endParaRPr lang="en-IN" sz="2800" b="1" dirty="0"/>
          </a:p>
        </p:txBody>
      </p:sp>
      <p:sp>
        <p:nvSpPr>
          <p:cNvPr id="3" name="Content Placeholder 2"/>
          <p:cNvSpPr>
            <a:spLocks noGrp="1"/>
          </p:cNvSpPr>
          <p:nvPr>
            <p:ph idx="1"/>
          </p:nvPr>
        </p:nvSpPr>
        <p:spPr>
          <a:xfrm>
            <a:off x="1435608" y="1988840"/>
            <a:ext cx="7498080" cy="4259560"/>
          </a:xfrm>
        </p:spPr>
        <p:txBody>
          <a:bodyPr>
            <a:normAutofit fontScale="92500" lnSpcReduction="10000"/>
          </a:bodyPr>
          <a:lstStyle/>
          <a:p>
            <a:r>
              <a:rPr lang="en-IN" sz="2400" dirty="0" smtClean="0"/>
              <a:t>Abstract </a:t>
            </a:r>
          </a:p>
          <a:p>
            <a:r>
              <a:rPr lang="en-IN" sz="2400" dirty="0"/>
              <a:t>Introduction</a:t>
            </a:r>
          </a:p>
          <a:p>
            <a:r>
              <a:rPr lang="en-IN" sz="2400" dirty="0" smtClean="0"/>
              <a:t>Objectives of project</a:t>
            </a:r>
          </a:p>
          <a:p>
            <a:r>
              <a:rPr lang="en-IN" sz="2400" dirty="0" smtClean="0"/>
              <a:t>Outcomes of the project</a:t>
            </a:r>
          </a:p>
          <a:p>
            <a:r>
              <a:rPr lang="en-IN" sz="2400" dirty="0" smtClean="0"/>
              <a:t>Existing system</a:t>
            </a:r>
          </a:p>
          <a:p>
            <a:r>
              <a:rPr lang="en-IN" sz="2400" dirty="0" smtClean="0"/>
              <a:t>Proposed system</a:t>
            </a:r>
          </a:p>
          <a:p>
            <a:r>
              <a:rPr lang="en-IN" sz="2400" dirty="0" smtClean="0"/>
              <a:t>System Requirements</a:t>
            </a:r>
          </a:p>
          <a:p>
            <a:r>
              <a:rPr lang="en-IN" sz="2400" dirty="0" smtClean="0"/>
              <a:t>Literature review</a:t>
            </a:r>
          </a:p>
          <a:p>
            <a:r>
              <a:rPr lang="en-IN" sz="2400" dirty="0" smtClean="0"/>
              <a:t>Data collection</a:t>
            </a:r>
          </a:p>
          <a:p>
            <a:r>
              <a:rPr lang="en-IN" sz="2400" dirty="0" smtClean="0"/>
              <a:t>Design /</a:t>
            </a:r>
            <a:r>
              <a:rPr lang="en-IN" sz="2400" dirty="0" smtClean="0"/>
              <a:t>Methodology</a:t>
            </a:r>
          </a:p>
          <a:p>
            <a:r>
              <a:rPr lang="en-IN" sz="2400" dirty="0" smtClean="0"/>
              <a:t>Implementation and Testing</a:t>
            </a:r>
            <a:r>
              <a:rPr lang="en-IN" sz="2400" dirty="0" smtClean="0"/>
              <a:t> </a:t>
            </a:r>
            <a:endParaRPr lang="en-IN" sz="2400" dirty="0" smtClean="0"/>
          </a:p>
          <a:p>
            <a:endParaRPr lang="en-IN" sz="2400" dirty="0" smtClean="0"/>
          </a:p>
        </p:txBody>
      </p:sp>
    </p:spTree>
    <p:extLst>
      <p:ext uri="{BB962C8B-B14F-4D97-AF65-F5344CB8AC3E}">
        <p14:creationId xmlns:p14="http://schemas.microsoft.com/office/powerpoint/2010/main" val="6447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u="sng" dirty="0">
                <a:solidFill>
                  <a:srgbClr val="002060"/>
                </a:solidFill>
              </a:rPr>
              <a:t>Class </a:t>
            </a:r>
            <a:r>
              <a:rPr lang="en-IN" sz="2800" u="sng" dirty="0" smtClean="0">
                <a:solidFill>
                  <a:srgbClr val="002060"/>
                </a:solidFill>
              </a:rPr>
              <a:t>diagram:</a:t>
            </a:r>
            <a:endParaRPr lang="en-IN" sz="2800" dirty="0"/>
          </a:p>
        </p:txBody>
      </p:sp>
      <p:sp>
        <p:nvSpPr>
          <p:cNvPr id="3" name="Content Placeholder 2"/>
          <p:cNvSpPr>
            <a:spLocks noGrp="1"/>
          </p:cNvSpPr>
          <p:nvPr>
            <p:ph idx="1"/>
          </p:nvPr>
        </p:nvSpPr>
        <p:spPr/>
        <p:txBody>
          <a:bodyPr/>
          <a:lstStyle/>
          <a:p>
            <a:pPr marL="82296" indent="0">
              <a:buNone/>
            </a:pPr>
            <a:endParaRPr lang="en-IN" sz="2400" u="sng"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219200"/>
            <a:ext cx="7620000"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30572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u="sng" dirty="0" smtClean="0"/>
              <a:t>Use case diagram:</a:t>
            </a:r>
            <a:endParaRPr lang="en-IN" sz="2800" u="sng" dirty="0"/>
          </a:p>
        </p:txBody>
      </p:sp>
      <p:sp>
        <p:nvSpPr>
          <p:cNvPr id="3" name="Content Placeholder 2"/>
          <p:cNvSpPr>
            <a:spLocks noGrp="1"/>
          </p:cNvSpPr>
          <p:nvPr>
            <p:ph idx="1"/>
          </p:nvPr>
        </p:nvSpPr>
        <p:spPr>
          <a:xfrm>
            <a:off x="1435608" y="2133600"/>
            <a:ext cx="7498080" cy="4114800"/>
          </a:xfrm>
        </p:spPr>
        <p:txBody>
          <a:bodyPr/>
          <a:lstStyle/>
          <a:p>
            <a:pPr marL="82296" indent="0">
              <a:buNone/>
            </a:pPr>
            <a:endParaRPr lang="en-IN"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7788" y="1752600"/>
            <a:ext cx="7720012" cy="407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90235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u="sng" dirty="0" smtClean="0"/>
              <a:t>Sequence diagram</a:t>
            </a:r>
            <a:endParaRPr lang="en-IN" sz="2800" u="sng" dirty="0"/>
          </a:p>
        </p:txBody>
      </p:sp>
      <p:sp>
        <p:nvSpPr>
          <p:cNvPr id="3" name="Content Placeholder 2"/>
          <p:cNvSpPr>
            <a:spLocks noGrp="1"/>
          </p:cNvSpPr>
          <p:nvPr>
            <p:ph idx="1"/>
          </p:nvPr>
        </p:nvSpPr>
        <p:spPr/>
        <p:txBody>
          <a:bodyPr/>
          <a:lstStyle/>
          <a:p>
            <a:endParaRPr lang="en-IN"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371600"/>
            <a:ext cx="7696200"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74220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u="sng" dirty="0" smtClean="0"/>
              <a:t>Collaboration diagram</a:t>
            </a:r>
            <a:endParaRPr lang="en-IN" sz="2800" u="sng" dirty="0"/>
          </a:p>
        </p:txBody>
      </p:sp>
      <p:sp>
        <p:nvSpPr>
          <p:cNvPr id="3" name="Content Placeholder 2"/>
          <p:cNvSpPr>
            <a:spLocks noGrp="1"/>
          </p:cNvSpPr>
          <p:nvPr>
            <p:ph idx="1"/>
          </p:nvPr>
        </p:nvSpPr>
        <p:spPr/>
        <p:txBody>
          <a:bodyPr/>
          <a:lstStyle/>
          <a:p>
            <a:endParaRPr lang="en-IN"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419224"/>
            <a:ext cx="7620000" cy="4905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5502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u="sng" dirty="0" smtClean="0"/>
              <a:t>Activity diagram</a:t>
            </a:r>
            <a:endParaRPr lang="en-IN" sz="2800" u="sng" dirty="0"/>
          </a:p>
        </p:txBody>
      </p:sp>
      <p:sp>
        <p:nvSpPr>
          <p:cNvPr id="3" name="Content Placeholder 2"/>
          <p:cNvSpPr>
            <a:spLocks noGrp="1"/>
          </p:cNvSpPr>
          <p:nvPr>
            <p:ph idx="1"/>
          </p:nvPr>
        </p:nvSpPr>
        <p:spPr/>
        <p:txBody>
          <a:bodyPr/>
          <a:lstStyle/>
          <a:p>
            <a:endParaRPr lang="en-IN"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0138" y="1371600"/>
            <a:ext cx="7967662"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98665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u="sng" dirty="0" smtClean="0"/>
              <a:t>State chart diagram</a:t>
            </a:r>
            <a:endParaRPr lang="en-IN" sz="2800" u="sng" dirty="0"/>
          </a:p>
        </p:txBody>
      </p:sp>
      <p:sp>
        <p:nvSpPr>
          <p:cNvPr id="3" name="Content Placeholder 2"/>
          <p:cNvSpPr>
            <a:spLocks noGrp="1"/>
          </p:cNvSpPr>
          <p:nvPr>
            <p:ph idx="1"/>
          </p:nvPr>
        </p:nvSpPr>
        <p:spPr/>
        <p:txBody>
          <a:bodyPr/>
          <a:lstStyle/>
          <a:p>
            <a:endParaRPr lang="en-IN"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295400"/>
            <a:ext cx="7696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16288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u="sng" dirty="0" smtClean="0"/>
              <a:t>Component diagram</a:t>
            </a:r>
            <a:endParaRPr lang="en-IN" sz="2800" u="sng" dirty="0"/>
          </a:p>
        </p:txBody>
      </p:sp>
      <p:sp>
        <p:nvSpPr>
          <p:cNvPr id="3" name="Content Placeholder 2"/>
          <p:cNvSpPr>
            <a:spLocks noGrp="1"/>
          </p:cNvSpPr>
          <p:nvPr>
            <p:ph idx="1"/>
          </p:nvPr>
        </p:nvSpPr>
        <p:spPr/>
        <p:txBody>
          <a:bodyPr/>
          <a:lstStyle/>
          <a:p>
            <a:endParaRPr lang="en-IN"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2074" y="1371600"/>
            <a:ext cx="770572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52900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u="sng" dirty="0" smtClean="0"/>
              <a:t>Deployment diagram</a:t>
            </a:r>
            <a:endParaRPr lang="en-IN" sz="2800" u="sng" dirty="0"/>
          </a:p>
        </p:txBody>
      </p:sp>
      <p:sp>
        <p:nvSpPr>
          <p:cNvPr id="3" name="Content Placeholder 2"/>
          <p:cNvSpPr>
            <a:spLocks noGrp="1"/>
          </p:cNvSpPr>
          <p:nvPr>
            <p:ph idx="1"/>
          </p:nvPr>
        </p:nvSpPr>
        <p:spPr/>
        <p:txBody>
          <a:bodyPr/>
          <a:lstStyle/>
          <a:p>
            <a:pPr marL="82296" indent="0">
              <a:buNone/>
            </a:pPr>
            <a:endParaRPr lang="en-IN" dirty="0"/>
          </a:p>
        </p:txBody>
      </p:sp>
      <p:pic>
        <p:nvPicPr>
          <p:cNvPr id="819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371600"/>
            <a:ext cx="7772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94346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295400"/>
            <a:ext cx="7866888" cy="4343400"/>
          </a:xfrm>
        </p:spPr>
        <p:txBody>
          <a:bodyPr>
            <a:normAutofit/>
          </a:bodyPr>
          <a:lstStyle/>
          <a:p>
            <a:pPr algn="ctr"/>
            <a:r>
              <a:rPr lang="en-IN" sz="4400" b="1" dirty="0">
                <a:effectLst/>
              </a:rPr>
              <a:t>Implementation and Testing</a:t>
            </a:r>
            <a:endParaRPr lang="en-IN" dirty="0"/>
          </a:p>
        </p:txBody>
      </p:sp>
    </p:spTree>
    <p:extLst>
      <p:ext uri="{BB962C8B-B14F-4D97-AF65-F5344CB8AC3E}">
        <p14:creationId xmlns:p14="http://schemas.microsoft.com/office/powerpoint/2010/main" val="21829650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000" b="1" dirty="0" smtClean="0">
                <a:solidFill>
                  <a:srgbClr val="003300"/>
                </a:solidFill>
                <a:effectLst/>
              </a:rPr>
              <a:t>Displaying the registration page of Agile </a:t>
            </a:r>
            <a:r>
              <a:rPr lang="en-IN" sz="2000" b="1" dirty="0">
                <a:solidFill>
                  <a:srgbClr val="003300"/>
                </a:solidFill>
                <a:effectLst/>
              </a:rPr>
              <a:t>T</a:t>
            </a:r>
            <a:r>
              <a:rPr lang="en-IN" sz="2000" b="1" dirty="0" smtClean="0">
                <a:solidFill>
                  <a:srgbClr val="003300"/>
                </a:solidFill>
                <a:effectLst/>
              </a:rPr>
              <a:t>herapeutic Systemization</a:t>
            </a:r>
            <a:endParaRPr lang="en-IN" sz="2000" b="1" dirty="0">
              <a:solidFill>
                <a:srgbClr val="003300"/>
              </a:solidFill>
              <a:effectLst/>
            </a:endParaRPr>
          </a:p>
        </p:txBody>
      </p:sp>
      <p:pic>
        <p:nvPicPr>
          <p:cNvPr id="3074" name="Picture 2" descr="C:\Users\megha chandana\Pictures\Screenshots\Screenshot (11).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447800"/>
            <a:ext cx="763905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2771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274638"/>
            <a:ext cx="7818072" cy="1143000"/>
          </a:xfrm>
        </p:spPr>
        <p:txBody>
          <a:bodyPr>
            <a:normAutofit/>
          </a:bodyPr>
          <a:lstStyle/>
          <a:p>
            <a:pPr algn="ctr"/>
            <a:r>
              <a:rPr lang="en-IN" sz="2800" b="1" dirty="0" smtClean="0"/>
              <a:t>Abstract</a:t>
            </a:r>
            <a:endParaRPr lang="en-IN" sz="2800" b="1" dirty="0"/>
          </a:p>
        </p:txBody>
      </p:sp>
      <p:sp>
        <p:nvSpPr>
          <p:cNvPr id="3" name="Content Placeholder 2"/>
          <p:cNvSpPr>
            <a:spLocks noGrp="1"/>
          </p:cNvSpPr>
          <p:nvPr>
            <p:ph idx="1"/>
          </p:nvPr>
        </p:nvSpPr>
        <p:spPr>
          <a:xfrm>
            <a:off x="1115616" y="1628800"/>
            <a:ext cx="7920880" cy="4968552"/>
          </a:xfrm>
        </p:spPr>
        <p:txBody>
          <a:bodyPr>
            <a:noAutofit/>
          </a:bodyPr>
          <a:lstStyle/>
          <a:p>
            <a:pPr marL="82296" indent="0" algn="just">
              <a:buNone/>
            </a:pPr>
            <a:r>
              <a:rPr lang="en-IN" sz="1800" dirty="0"/>
              <a:t>Now-a-days we have many problems in finding the website which gives precise information regarding health care. It is hard to find the proper medication of diseases and their cost related information in a single domain. Even getting appointments from the doctors became a hectic task. According to W.H.O (World Health Organization) survey, every year 1,40,000 people die in situations that could have been prevented. Many deaths could be prevented if first-aid is given before emergency services arrive. </a:t>
            </a:r>
            <a:endParaRPr lang="en-IN" sz="1800" dirty="0" smtClean="0"/>
          </a:p>
          <a:p>
            <a:pPr marL="82296" indent="0" algn="just">
              <a:buNone/>
            </a:pPr>
            <a:r>
              <a:rPr lang="en-IN" sz="1800" dirty="0" smtClean="0"/>
              <a:t>So</a:t>
            </a:r>
            <a:r>
              <a:rPr lang="en-IN" sz="1800" dirty="0"/>
              <a:t>, Agile Therapeutic Systemization is aimed to design an interface which connects patients and doctors together in a single platform. Through this website one can access and gain understanding on remedial of diseases. In proposed system, the prime objective is to create a full-fledged web application which could give clear information of diseases and the price of medicines. The user can register and find the information related to diseases. Also user can make doctor’s appointment </a:t>
            </a:r>
            <a:r>
              <a:rPr lang="en-IN" sz="1800" dirty="0" smtClean="0"/>
              <a:t>easily. By </a:t>
            </a:r>
            <a:r>
              <a:rPr lang="en-IN" sz="1800" dirty="0"/>
              <a:t>watching emergency tutorial videos, the user can rescue in a serious situation. From this project, we hope to decrease the death rate to some extent.</a:t>
            </a:r>
          </a:p>
          <a:p>
            <a:pPr algn="just"/>
            <a:endParaRPr lang="en-IN" sz="1800" dirty="0"/>
          </a:p>
        </p:txBody>
      </p:sp>
    </p:spTree>
    <p:extLst>
      <p:ext uri="{BB962C8B-B14F-4D97-AF65-F5344CB8AC3E}">
        <p14:creationId xmlns:p14="http://schemas.microsoft.com/office/powerpoint/2010/main" val="6599152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866888" cy="990600"/>
          </a:xfrm>
        </p:spPr>
        <p:txBody>
          <a:bodyPr>
            <a:normAutofit/>
          </a:bodyPr>
          <a:lstStyle/>
          <a:p>
            <a:pPr algn="ctr"/>
            <a:r>
              <a:rPr lang="en-IN" sz="2000" dirty="0" smtClean="0">
                <a:solidFill>
                  <a:srgbClr val="003300"/>
                </a:solidFill>
              </a:rPr>
              <a:t>Displaying </a:t>
            </a:r>
            <a:r>
              <a:rPr lang="en-IN" sz="2000" dirty="0">
                <a:solidFill>
                  <a:srgbClr val="003300"/>
                </a:solidFill>
              </a:rPr>
              <a:t>the Login page </a:t>
            </a:r>
            <a:br>
              <a:rPr lang="en-IN" sz="2000" dirty="0">
                <a:solidFill>
                  <a:srgbClr val="003300"/>
                </a:solidFill>
              </a:rPr>
            </a:br>
            <a:endParaRPr lang="en-IN" sz="2000" b="1" dirty="0">
              <a:effectLst/>
            </a:endParaRPr>
          </a:p>
        </p:txBody>
      </p:sp>
      <p:sp>
        <p:nvSpPr>
          <p:cNvPr id="3" name="Content Placeholder 2"/>
          <p:cNvSpPr>
            <a:spLocks noGrp="1"/>
          </p:cNvSpPr>
          <p:nvPr>
            <p:ph idx="1"/>
          </p:nvPr>
        </p:nvSpPr>
        <p:spPr>
          <a:xfrm>
            <a:off x="1435608" y="914400"/>
            <a:ext cx="7498080" cy="5334000"/>
          </a:xfrm>
        </p:spPr>
        <p:txBody>
          <a:bodyPr>
            <a:normAutofit/>
          </a:bodyPr>
          <a:lstStyle/>
          <a:p>
            <a:pPr marL="82296" indent="0">
              <a:buNone/>
            </a:pPr>
            <a:r>
              <a:rPr lang="en-IN" dirty="0" smtClean="0"/>
              <a:t> </a:t>
            </a:r>
            <a:endParaRPr lang="en-IN" dirty="0">
              <a:solidFill>
                <a:srgbClr val="003300"/>
              </a:solidFill>
            </a:endParaRPr>
          </a:p>
        </p:txBody>
      </p:sp>
      <p:pic>
        <p:nvPicPr>
          <p:cNvPr id="1026" name="Picture 2" descr="C:\Users\megha chandana\Pictures\Screenshots\Screenshot (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295400"/>
            <a:ext cx="79248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4955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000" b="1" dirty="0" smtClean="0">
                <a:solidFill>
                  <a:srgbClr val="003300"/>
                </a:solidFill>
                <a:effectLst/>
              </a:rPr>
              <a:t>If the user enters invalid information </a:t>
            </a:r>
            <a:endParaRPr lang="en-IN" sz="2000" b="1" dirty="0">
              <a:solidFill>
                <a:srgbClr val="003300"/>
              </a:solidFill>
              <a:effectLst/>
            </a:endParaRPr>
          </a:p>
        </p:txBody>
      </p:sp>
      <p:sp>
        <p:nvSpPr>
          <p:cNvPr id="3" name="Content Placeholder 2"/>
          <p:cNvSpPr>
            <a:spLocks noGrp="1"/>
          </p:cNvSpPr>
          <p:nvPr>
            <p:ph idx="1"/>
          </p:nvPr>
        </p:nvSpPr>
        <p:spPr/>
        <p:txBody>
          <a:bodyPr/>
          <a:lstStyle/>
          <a:p>
            <a:endParaRPr lang="en-IN"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143000"/>
            <a:ext cx="7888514"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35221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000" b="1" dirty="0" smtClean="0">
                <a:solidFill>
                  <a:srgbClr val="003300"/>
                </a:solidFill>
                <a:effectLst/>
              </a:rPr>
              <a:t>If the hospital management wants to register</a:t>
            </a:r>
            <a:endParaRPr lang="en-IN" sz="2000" b="1" dirty="0">
              <a:solidFill>
                <a:srgbClr val="003300"/>
              </a:solidFill>
              <a:effectLst/>
            </a:endParaRPr>
          </a:p>
        </p:txBody>
      </p:sp>
      <p:pic>
        <p:nvPicPr>
          <p:cNvPr id="5122" name="Picture 2" descr="C:\Users\megha chandana\Pictures\Screenshots\Screenshot (13).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295400"/>
            <a:ext cx="77724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6349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000" b="1" dirty="0" smtClean="0">
                <a:solidFill>
                  <a:srgbClr val="003300"/>
                </a:solidFill>
                <a:effectLst/>
              </a:rPr>
              <a:t>Hospital login page</a:t>
            </a:r>
            <a:endParaRPr lang="en-IN" sz="2000" b="1" dirty="0">
              <a:solidFill>
                <a:srgbClr val="003300"/>
              </a:solidFill>
              <a:effectLst/>
            </a:endParaRPr>
          </a:p>
        </p:txBody>
      </p:sp>
      <p:pic>
        <p:nvPicPr>
          <p:cNvPr id="6146" name="Picture 2" descr="C:\Users\megha chandana\Pictures\Screenshots\Screenshot (14).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371600"/>
            <a:ext cx="7715250" cy="5105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9602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000" b="1" dirty="0">
                <a:solidFill>
                  <a:srgbClr val="003300"/>
                </a:solidFill>
                <a:effectLst/>
              </a:rPr>
              <a:t>H</a:t>
            </a:r>
            <a:r>
              <a:rPr lang="en-IN" sz="2000" b="1" dirty="0" smtClean="0">
                <a:solidFill>
                  <a:srgbClr val="003300"/>
                </a:solidFill>
                <a:effectLst/>
              </a:rPr>
              <a:t>omepage of </a:t>
            </a:r>
            <a:r>
              <a:rPr lang="en-IN" sz="2000" b="1" dirty="0">
                <a:solidFill>
                  <a:srgbClr val="003300"/>
                </a:solidFill>
                <a:effectLst/>
              </a:rPr>
              <a:t>A</a:t>
            </a:r>
            <a:r>
              <a:rPr lang="en-IN" sz="2000" b="1" dirty="0" smtClean="0">
                <a:solidFill>
                  <a:srgbClr val="003300"/>
                </a:solidFill>
                <a:effectLst/>
              </a:rPr>
              <a:t>gile Therapeutic Systemization</a:t>
            </a:r>
            <a:endParaRPr lang="en-IN" sz="2000" b="1" dirty="0">
              <a:solidFill>
                <a:srgbClr val="003300"/>
              </a:solidFill>
              <a:effectLst/>
            </a:endParaRPr>
          </a:p>
        </p:txBody>
      </p:sp>
      <p:pic>
        <p:nvPicPr>
          <p:cNvPr id="4098" name="Picture 2" descr="C:\Users\megha chandana\Pictures\Screenshots\Screenshot (12).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295400"/>
            <a:ext cx="771525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0103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000" b="1" dirty="0" smtClean="0">
                <a:solidFill>
                  <a:srgbClr val="003300"/>
                </a:solidFill>
                <a:effectLst/>
              </a:rPr>
              <a:t>If user wants to view disease information</a:t>
            </a:r>
            <a:endParaRPr lang="en-IN" sz="2000" b="1" dirty="0">
              <a:solidFill>
                <a:srgbClr val="003300"/>
              </a:solidFill>
              <a:effectLst/>
            </a:endParaRPr>
          </a:p>
        </p:txBody>
      </p:sp>
      <p:pic>
        <p:nvPicPr>
          <p:cNvPr id="7170" name="Picture 2" descr="C:\Users\megha chandana\Pictures\Screenshots\Screenshot (15).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95399" y="1219200"/>
            <a:ext cx="7749761" cy="5333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0277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000" b="1" dirty="0" smtClean="0">
                <a:solidFill>
                  <a:srgbClr val="003300"/>
                </a:solidFill>
                <a:effectLst/>
              </a:rPr>
              <a:t>If user clicks disease information</a:t>
            </a:r>
            <a:endParaRPr lang="en-IN" sz="2000" b="1" dirty="0">
              <a:solidFill>
                <a:srgbClr val="003300"/>
              </a:solidFill>
              <a:effectLst/>
            </a:endParaRPr>
          </a:p>
        </p:txBody>
      </p:sp>
      <p:pic>
        <p:nvPicPr>
          <p:cNvPr id="8194" name="Picture 2" descr="C:\Users\megha chandana\Pictures\Screenshots\Screenshot (16).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295400"/>
            <a:ext cx="7848600" cy="5257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0555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000" b="1" dirty="0" smtClean="0">
                <a:solidFill>
                  <a:srgbClr val="003300"/>
                </a:solidFill>
                <a:effectLst/>
              </a:rPr>
              <a:t>Viewing one of the disease information</a:t>
            </a:r>
            <a:endParaRPr lang="en-IN" sz="2000" b="1" dirty="0">
              <a:solidFill>
                <a:srgbClr val="003300"/>
              </a:solidFill>
              <a:effectLst/>
            </a:endParaRPr>
          </a:p>
        </p:txBody>
      </p:sp>
      <p:pic>
        <p:nvPicPr>
          <p:cNvPr id="9218" name="Picture 2" descr="C:\Users\megha chandana\Pictures\Screenshots\Screenshot (17).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295400"/>
            <a:ext cx="7791450" cy="5333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4267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000" b="1" dirty="0">
                <a:solidFill>
                  <a:srgbClr val="003300"/>
                </a:solidFill>
                <a:effectLst/>
              </a:rPr>
              <a:t>I</a:t>
            </a:r>
            <a:r>
              <a:rPr lang="en-IN" sz="2000" b="1" dirty="0" smtClean="0">
                <a:solidFill>
                  <a:srgbClr val="003300"/>
                </a:solidFill>
                <a:effectLst/>
              </a:rPr>
              <a:t>f user clicks medicine prices information</a:t>
            </a:r>
            <a:endParaRPr lang="en-IN" sz="2000" b="1" dirty="0">
              <a:solidFill>
                <a:srgbClr val="003300"/>
              </a:solidFill>
              <a:effectLst/>
            </a:endParaRPr>
          </a:p>
        </p:txBody>
      </p:sp>
      <p:pic>
        <p:nvPicPr>
          <p:cNvPr id="10242" name="Picture 2" descr="C:\Users\megha chandana\Pictures\Screenshots\Screenshot (18).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371600"/>
            <a:ext cx="771525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7994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000" b="1" dirty="0" smtClean="0">
                <a:solidFill>
                  <a:srgbClr val="003300"/>
                </a:solidFill>
                <a:effectLst/>
              </a:rPr>
              <a:t>Viewing one of the medicine prices information</a:t>
            </a:r>
            <a:endParaRPr lang="en-IN" sz="2000" b="1" dirty="0">
              <a:solidFill>
                <a:srgbClr val="003300"/>
              </a:solidFill>
              <a:effectLst/>
            </a:endParaRPr>
          </a:p>
        </p:txBody>
      </p:sp>
      <p:pic>
        <p:nvPicPr>
          <p:cNvPr id="11266" name="Picture 2" descr="C:\Users\megha chandana\Pictures\Screenshots\Screenshot (19).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295400"/>
            <a:ext cx="7791450" cy="5257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8514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2800" b="1" dirty="0" smtClean="0"/>
              <a:t>Introduction</a:t>
            </a:r>
            <a:r>
              <a:rPr lang="en-IN" dirty="0" smtClean="0"/>
              <a:t> </a:t>
            </a:r>
            <a:endParaRPr lang="en-IN" dirty="0"/>
          </a:p>
        </p:txBody>
      </p:sp>
      <p:sp>
        <p:nvSpPr>
          <p:cNvPr id="3" name="Content Placeholder 2"/>
          <p:cNvSpPr>
            <a:spLocks noGrp="1"/>
          </p:cNvSpPr>
          <p:nvPr>
            <p:ph idx="1"/>
          </p:nvPr>
        </p:nvSpPr>
        <p:spPr>
          <a:xfrm>
            <a:off x="1435608" y="1700808"/>
            <a:ext cx="7498080" cy="4680520"/>
          </a:xfrm>
        </p:spPr>
        <p:txBody>
          <a:bodyPr>
            <a:normAutofit/>
          </a:bodyPr>
          <a:lstStyle/>
          <a:p>
            <a:pPr>
              <a:buFont typeface="Arial" pitchFamily="34" charset="0"/>
              <a:buChar char="•"/>
            </a:pPr>
            <a:r>
              <a:rPr lang="en-IN" sz="2400" dirty="0" smtClean="0"/>
              <a:t>Agile therapeutic systemization is the fastest and easiest way of healing diseases in a systemized format.</a:t>
            </a:r>
          </a:p>
          <a:p>
            <a:pPr>
              <a:buFont typeface="Arial" pitchFamily="34" charset="0"/>
              <a:buChar char="•"/>
            </a:pPr>
            <a:r>
              <a:rPr lang="en-IN" sz="2400" dirty="0"/>
              <a:t>T</a:t>
            </a:r>
            <a:r>
              <a:rPr lang="en-IN" sz="2400" dirty="0" smtClean="0"/>
              <a:t>o positively influence the health and behaviour of individuals. </a:t>
            </a:r>
          </a:p>
          <a:p>
            <a:pPr>
              <a:buFont typeface="Arial" pitchFamily="34" charset="0"/>
              <a:buChar char="•"/>
            </a:pPr>
            <a:r>
              <a:rPr lang="en-IN" sz="2400" dirty="0" smtClean="0"/>
              <a:t>But most of the people are not aware of health education.</a:t>
            </a:r>
          </a:p>
          <a:p>
            <a:pPr>
              <a:buFont typeface="Arial" pitchFamily="34" charset="0"/>
              <a:buChar char="•"/>
            </a:pPr>
            <a:r>
              <a:rPr lang="en-IN" sz="2400" dirty="0" smtClean="0"/>
              <a:t>Many deaths could have been prevented if first aid is given before the emergency services arrive. </a:t>
            </a:r>
            <a:endParaRPr lang="en-IN" sz="2400" dirty="0"/>
          </a:p>
        </p:txBody>
      </p:sp>
    </p:spTree>
    <p:extLst>
      <p:ext uri="{BB962C8B-B14F-4D97-AF65-F5344CB8AC3E}">
        <p14:creationId xmlns:p14="http://schemas.microsoft.com/office/powerpoint/2010/main" val="40612325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000" b="1" dirty="0" smtClean="0">
                <a:solidFill>
                  <a:srgbClr val="003300"/>
                </a:solidFill>
                <a:effectLst/>
              </a:rPr>
              <a:t>If user want to watch first-aid videos</a:t>
            </a:r>
            <a:endParaRPr lang="en-IN" sz="2000" b="1" dirty="0">
              <a:solidFill>
                <a:srgbClr val="003300"/>
              </a:solidFill>
              <a:effectLst/>
            </a:endParaRPr>
          </a:p>
        </p:txBody>
      </p:sp>
      <p:sp>
        <p:nvSpPr>
          <p:cNvPr id="3" name="Content Placeholder 2"/>
          <p:cNvSpPr>
            <a:spLocks noGrp="1"/>
          </p:cNvSpPr>
          <p:nvPr>
            <p:ph idx="1"/>
          </p:nvPr>
        </p:nvSpPr>
        <p:spPr/>
        <p:txBody>
          <a:bodyPr/>
          <a:lstStyle/>
          <a:p>
            <a:endParaRPr lang="en-IN" dirty="0"/>
          </a:p>
        </p:txBody>
      </p:sp>
      <p:pic>
        <p:nvPicPr>
          <p:cNvPr id="1229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447800"/>
            <a:ext cx="7848600" cy="5105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39432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000" b="1" dirty="0" smtClean="0">
                <a:solidFill>
                  <a:srgbClr val="003300"/>
                </a:solidFill>
                <a:effectLst/>
              </a:rPr>
              <a:t>Playing a video</a:t>
            </a:r>
            <a:endParaRPr lang="en-IN" sz="2000" b="1" dirty="0">
              <a:solidFill>
                <a:srgbClr val="003300"/>
              </a:solidFill>
              <a:effectLst/>
            </a:endParaRPr>
          </a:p>
        </p:txBody>
      </p:sp>
      <p:sp>
        <p:nvSpPr>
          <p:cNvPr id="3" name="Content Placeholder 2"/>
          <p:cNvSpPr>
            <a:spLocks noGrp="1"/>
          </p:cNvSpPr>
          <p:nvPr>
            <p:ph idx="1"/>
          </p:nvPr>
        </p:nvSpPr>
        <p:spPr/>
        <p:txBody>
          <a:bodyPr/>
          <a:lstStyle/>
          <a:p>
            <a:endParaRPr lang="en-IN" dirty="0"/>
          </a:p>
        </p:txBody>
      </p:sp>
      <p:pic>
        <p:nvPicPr>
          <p:cNvPr id="1331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371600"/>
            <a:ext cx="7772399"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63817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000" b="1" dirty="0" smtClean="0">
                <a:solidFill>
                  <a:srgbClr val="003300"/>
                </a:solidFill>
                <a:effectLst/>
              </a:rPr>
              <a:t>If the user want to made an appointment</a:t>
            </a:r>
            <a:endParaRPr lang="en-IN" sz="2000" b="1" dirty="0">
              <a:solidFill>
                <a:srgbClr val="003300"/>
              </a:solidFill>
              <a:effectLst/>
            </a:endParaRPr>
          </a:p>
        </p:txBody>
      </p:sp>
      <p:sp>
        <p:nvSpPr>
          <p:cNvPr id="3" name="Content Placeholder 2"/>
          <p:cNvSpPr>
            <a:spLocks noGrp="1"/>
          </p:cNvSpPr>
          <p:nvPr>
            <p:ph idx="1"/>
          </p:nvPr>
        </p:nvSpPr>
        <p:spPr/>
        <p:txBody>
          <a:bodyPr/>
          <a:lstStyle/>
          <a:p>
            <a:endParaRPr lang="en-IN"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371600"/>
            <a:ext cx="77724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06067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000" b="1" dirty="0" smtClean="0">
                <a:solidFill>
                  <a:srgbClr val="003300"/>
                </a:solidFill>
                <a:effectLst/>
              </a:rPr>
              <a:t>If the appointment was successful</a:t>
            </a:r>
            <a:endParaRPr lang="en-IN" sz="2000" b="1" dirty="0">
              <a:solidFill>
                <a:srgbClr val="003300"/>
              </a:solidFill>
              <a:effectLst/>
            </a:endParaRPr>
          </a:p>
        </p:txBody>
      </p:sp>
      <p:sp>
        <p:nvSpPr>
          <p:cNvPr id="3" name="Content Placeholder 2"/>
          <p:cNvSpPr>
            <a:spLocks noGrp="1"/>
          </p:cNvSpPr>
          <p:nvPr>
            <p:ph idx="1"/>
          </p:nvPr>
        </p:nvSpPr>
        <p:spPr/>
        <p:txBody>
          <a:bodyPr/>
          <a:lstStyle/>
          <a:p>
            <a:endParaRPr lang="en-IN" dirty="0"/>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371600"/>
            <a:ext cx="78486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46365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000" b="1" dirty="0" smtClean="0">
                <a:solidFill>
                  <a:srgbClr val="003300"/>
                </a:solidFill>
                <a:effectLst/>
              </a:rPr>
              <a:t>Displaying contact information </a:t>
            </a:r>
            <a:endParaRPr lang="en-IN" sz="2000" b="1" dirty="0">
              <a:solidFill>
                <a:srgbClr val="003300"/>
              </a:solidFill>
              <a:effectLst/>
            </a:endParaRPr>
          </a:p>
        </p:txBody>
      </p:sp>
      <p:sp>
        <p:nvSpPr>
          <p:cNvPr id="3" name="Content Placeholder 2"/>
          <p:cNvSpPr>
            <a:spLocks noGrp="1"/>
          </p:cNvSpPr>
          <p:nvPr>
            <p:ph idx="1"/>
          </p:nvPr>
        </p:nvSpPr>
        <p:spPr/>
        <p:txBody>
          <a:bodyPr/>
          <a:lstStyle/>
          <a:p>
            <a:endParaRPr lang="en-IN" dirty="0"/>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2829" y="1371600"/>
            <a:ext cx="7768771"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52062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000" b="1" dirty="0" smtClean="0">
                <a:solidFill>
                  <a:srgbClr val="003300"/>
                </a:solidFill>
                <a:effectLst/>
              </a:rPr>
              <a:t>Displaying terms and conditions page</a:t>
            </a:r>
            <a:endParaRPr lang="en-IN" sz="2000" b="1" dirty="0">
              <a:solidFill>
                <a:srgbClr val="003300"/>
              </a:solidFill>
              <a:effectLst/>
            </a:endParaRPr>
          </a:p>
        </p:txBody>
      </p:sp>
      <p:sp>
        <p:nvSpPr>
          <p:cNvPr id="3" name="Content Placeholder 2"/>
          <p:cNvSpPr>
            <a:spLocks noGrp="1"/>
          </p:cNvSpPr>
          <p:nvPr>
            <p:ph idx="1"/>
          </p:nvPr>
        </p:nvSpPr>
        <p:spPr/>
        <p:txBody>
          <a:bodyPr/>
          <a:lstStyle/>
          <a:p>
            <a:endParaRPr lang="en-IN" dirty="0"/>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8314" y="1415143"/>
            <a:ext cx="7783286"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09687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IN" sz="2000" b="1" dirty="0" smtClean="0">
                <a:solidFill>
                  <a:srgbClr val="003300"/>
                </a:solidFill>
                <a:effectLst/>
              </a:rPr>
              <a:t>After logout it redirects to login page </a:t>
            </a:r>
            <a:endParaRPr lang="en-IN" sz="2000" b="1" dirty="0">
              <a:solidFill>
                <a:srgbClr val="003300"/>
              </a:solidFill>
              <a:effectLst/>
            </a:endParaRPr>
          </a:p>
        </p:txBody>
      </p:sp>
      <p:sp>
        <p:nvSpPr>
          <p:cNvPr id="9" name="Content Placeholder 8"/>
          <p:cNvSpPr>
            <a:spLocks noGrp="1"/>
          </p:cNvSpPr>
          <p:nvPr>
            <p:ph idx="1"/>
          </p:nvPr>
        </p:nvSpPr>
        <p:spPr/>
        <p:txBody>
          <a:bodyPr/>
          <a:lstStyle/>
          <a:p>
            <a:endParaRPr lang="en-IN"/>
          </a:p>
        </p:txBody>
      </p:sp>
      <p:pic>
        <p:nvPicPr>
          <p:cNvPr id="1843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371600"/>
            <a:ext cx="7848600" cy="5406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96163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1143001"/>
            <a:ext cx="5257800" cy="435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71257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2800" b="1" dirty="0" smtClean="0"/>
              <a:t>Objectives</a:t>
            </a:r>
            <a:r>
              <a:rPr lang="en-IN" dirty="0" smtClean="0"/>
              <a:t> </a:t>
            </a:r>
            <a:endParaRPr lang="en-IN" dirty="0"/>
          </a:p>
        </p:txBody>
      </p:sp>
      <p:sp>
        <p:nvSpPr>
          <p:cNvPr id="3" name="Content Placeholder 2"/>
          <p:cNvSpPr>
            <a:spLocks noGrp="1"/>
          </p:cNvSpPr>
          <p:nvPr>
            <p:ph idx="1"/>
          </p:nvPr>
        </p:nvSpPr>
        <p:spPr>
          <a:xfrm>
            <a:off x="1435608" y="2420888"/>
            <a:ext cx="7498080" cy="3827512"/>
          </a:xfrm>
        </p:spPr>
        <p:txBody>
          <a:bodyPr>
            <a:normAutofit/>
          </a:bodyPr>
          <a:lstStyle/>
          <a:p>
            <a:r>
              <a:rPr lang="en-IN" sz="2400" dirty="0" smtClean="0"/>
              <a:t>To develop a consistent healthcare website.</a:t>
            </a:r>
          </a:p>
          <a:p>
            <a:r>
              <a:rPr lang="en-IN" sz="2400" dirty="0" smtClean="0"/>
              <a:t>To decrease death rate to some extent.</a:t>
            </a:r>
          </a:p>
          <a:p>
            <a:r>
              <a:rPr lang="en-IN" sz="2400" dirty="0" smtClean="0"/>
              <a:t>To reduce human effort.</a:t>
            </a:r>
          </a:p>
          <a:p>
            <a:pPr marL="82296" indent="0">
              <a:buNone/>
            </a:pPr>
            <a:endParaRPr lang="en-IN" sz="2400" dirty="0" smtClean="0"/>
          </a:p>
          <a:p>
            <a:endParaRPr lang="en-IN" sz="2400" dirty="0" smtClean="0"/>
          </a:p>
          <a:p>
            <a:endParaRPr lang="en-IN" sz="2400" dirty="0"/>
          </a:p>
        </p:txBody>
      </p:sp>
    </p:spTree>
    <p:extLst>
      <p:ext uri="{BB962C8B-B14F-4D97-AF65-F5344CB8AC3E}">
        <p14:creationId xmlns:p14="http://schemas.microsoft.com/office/powerpoint/2010/main" val="2753859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b="1" dirty="0" smtClean="0"/>
              <a:t>Outcomes </a:t>
            </a:r>
            <a:endParaRPr lang="en-IN" sz="2800" b="1" dirty="0"/>
          </a:p>
        </p:txBody>
      </p:sp>
      <p:sp>
        <p:nvSpPr>
          <p:cNvPr id="3" name="Content Placeholder 2"/>
          <p:cNvSpPr>
            <a:spLocks noGrp="1"/>
          </p:cNvSpPr>
          <p:nvPr>
            <p:ph idx="1"/>
          </p:nvPr>
        </p:nvSpPr>
        <p:spPr>
          <a:xfrm>
            <a:off x="1331640" y="1772816"/>
            <a:ext cx="7498080" cy="4403576"/>
          </a:xfrm>
        </p:spPr>
        <p:txBody>
          <a:bodyPr>
            <a:normAutofit/>
          </a:bodyPr>
          <a:lstStyle/>
          <a:p>
            <a:pPr marL="82296" indent="0">
              <a:buNone/>
            </a:pPr>
            <a:r>
              <a:rPr lang="en-IN" sz="2800" dirty="0" smtClean="0"/>
              <a:t>    </a:t>
            </a:r>
          </a:p>
          <a:p>
            <a:r>
              <a:rPr lang="en-IN" sz="2400" dirty="0" smtClean="0"/>
              <a:t>To know about adverse diseases, its effects and prevention.</a:t>
            </a:r>
          </a:p>
          <a:p>
            <a:r>
              <a:rPr lang="en-IN" sz="2400" dirty="0" smtClean="0"/>
              <a:t>To make doctors appointments easily.</a:t>
            </a:r>
          </a:p>
          <a:p>
            <a:r>
              <a:rPr lang="en-IN" sz="2400" dirty="0" smtClean="0"/>
              <a:t>To rescue from a critical situation.</a:t>
            </a:r>
          </a:p>
          <a:p>
            <a:endParaRPr lang="en-IN" sz="2400" dirty="0"/>
          </a:p>
        </p:txBody>
      </p:sp>
    </p:spTree>
    <p:extLst>
      <p:ext uri="{BB962C8B-B14F-4D97-AF65-F5344CB8AC3E}">
        <p14:creationId xmlns:p14="http://schemas.microsoft.com/office/powerpoint/2010/main" val="36253718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smtClean="0"/>
              <a:t>Existing system </a:t>
            </a:r>
            <a:endParaRPr lang="en-US" sz="2800" b="1" dirty="0"/>
          </a:p>
        </p:txBody>
      </p:sp>
      <p:sp>
        <p:nvSpPr>
          <p:cNvPr id="3" name="Content Placeholder 2"/>
          <p:cNvSpPr>
            <a:spLocks noGrp="1"/>
          </p:cNvSpPr>
          <p:nvPr>
            <p:ph idx="1"/>
          </p:nvPr>
        </p:nvSpPr>
        <p:spPr>
          <a:xfrm>
            <a:off x="1435608" y="1981200"/>
            <a:ext cx="7498080" cy="4267200"/>
          </a:xfrm>
        </p:spPr>
        <p:txBody>
          <a:bodyPr>
            <a:normAutofit/>
          </a:bodyPr>
          <a:lstStyle/>
          <a:p>
            <a:r>
              <a:rPr lang="en-IN" sz="2400" dirty="0" smtClean="0"/>
              <a:t>We have many websites which contains either disease information or treatment information.</a:t>
            </a:r>
          </a:p>
          <a:p>
            <a:r>
              <a:rPr lang="en-IN" sz="2400" dirty="0" smtClean="0"/>
              <a:t>We can also find online appointment websites.</a:t>
            </a:r>
          </a:p>
          <a:p>
            <a:r>
              <a:rPr lang="en-IN" sz="2400" dirty="0" smtClean="0"/>
              <a:t>No system constitutes all the modules in a single domain.</a:t>
            </a:r>
            <a:endParaRPr lang="en-US" sz="2400" dirty="0" smtClean="0"/>
          </a:p>
          <a:p>
            <a:endParaRPr lang="en-IN" sz="24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b="1" dirty="0" smtClean="0"/>
              <a:t>Disadvantages </a:t>
            </a:r>
            <a:endParaRPr lang="en-IN" sz="2800" b="1" dirty="0"/>
          </a:p>
        </p:txBody>
      </p:sp>
      <p:sp>
        <p:nvSpPr>
          <p:cNvPr id="3" name="Content Placeholder 2"/>
          <p:cNvSpPr>
            <a:spLocks noGrp="1"/>
          </p:cNvSpPr>
          <p:nvPr>
            <p:ph idx="1"/>
          </p:nvPr>
        </p:nvSpPr>
        <p:spPr>
          <a:xfrm>
            <a:off x="1435608" y="1916832"/>
            <a:ext cx="7498080" cy="4331568"/>
          </a:xfrm>
        </p:spPr>
        <p:txBody>
          <a:bodyPr>
            <a:normAutofit/>
          </a:bodyPr>
          <a:lstStyle/>
          <a:p>
            <a:pPr>
              <a:buNone/>
            </a:pPr>
            <a:endParaRPr lang="en-IN" sz="2400" dirty="0"/>
          </a:p>
          <a:p>
            <a:pPr lvl="0"/>
            <a:r>
              <a:rPr lang="en-IN" sz="2400" dirty="0" smtClean="0"/>
              <a:t>Difficult to get an appointment from doctors. </a:t>
            </a:r>
            <a:endParaRPr lang="en-IN" sz="2400" dirty="0"/>
          </a:p>
          <a:p>
            <a:pPr lvl="0"/>
            <a:r>
              <a:rPr lang="en-IN" sz="2400" dirty="0" smtClean="0"/>
              <a:t>More complexity in searching information.</a:t>
            </a:r>
          </a:p>
          <a:p>
            <a:pPr lvl="0"/>
            <a:r>
              <a:rPr lang="en-IN" sz="2400" dirty="0" smtClean="0"/>
              <a:t>Negligence and not having enough time. </a:t>
            </a:r>
          </a:p>
          <a:p>
            <a:pPr lvl="0"/>
            <a:r>
              <a:rPr lang="en-IN" sz="2400" dirty="0" smtClean="0"/>
              <a:t>Consumes lot of time.</a:t>
            </a:r>
          </a:p>
          <a:p>
            <a:pPr lvl="0"/>
            <a:r>
              <a:rPr lang="en-IN" sz="2400" dirty="0" smtClean="0"/>
              <a:t>Lack of basic awareness of medicine prices.</a:t>
            </a:r>
          </a:p>
          <a:p>
            <a:pPr lvl="0"/>
            <a:endParaRPr lang="en-IN" sz="2400" dirty="0" smtClean="0"/>
          </a:p>
          <a:p>
            <a:pPr lvl="0"/>
            <a:endParaRPr lang="en-IN" sz="2400" dirty="0" smtClean="0"/>
          </a:p>
          <a:p>
            <a:pPr marL="82296" lvl="0" indent="0">
              <a:buNone/>
            </a:pPr>
            <a:endParaRPr lang="en-IN" sz="2400" dirty="0"/>
          </a:p>
          <a:p>
            <a:endParaRPr lang="en-IN" sz="2800" dirty="0"/>
          </a:p>
        </p:txBody>
      </p:sp>
    </p:spTree>
    <p:extLst>
      <p:ext uri="{BB962C8B-B14F-4D97-AF65-F5344CB8AC3E}">
        <p14:creationId xmlns:p14="http://schemas.microsoft.com/office/powerpoint/2010/main" val="587867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b="1" dirty="0" smtClean="0"/>
              <a:t>Proposed system </a:t>
            </a:r>
            <a:endParaRPr lang="en-IN" sz="2800" b="1" dirty="0"/>
          </a:p>
        </p:txBody>
      </p:sp>
      <p:sp>
        <p:nvSpPr>
          <p:cNvPr id="3" name="Content Placeholder 2"/>
          <p:cNvSpPr>
            <a:spLocks noGrp="1"/>
          </p:cNvSpPr>
          <p:nvPr>
            <p:ph idx="1"/>
          </p:nvPr>
        </p:nvSpPr>
        <p:spPr>
          <a:xfrm>
            <a:off x="1435608" y="2204864"/>
            <a:ext cx="7498080" cy="4043536"/>
          </a:xfrm>
        </p:spPr>
        <p:txBody>
          <a:bodyPr>
            <a:normAutofit/>
          </a:bodyPr>
          <a:lstStyle/>
          <a:p>
            <a:pPr lvl="0"/>
            <a:r>
              <a:rPr lang="en-IN" sz="2400" dirty="0" smtClean="0"/>
              <a:t>User can find </a:t>
            </a:r>
            <a:r>
              <a:rPr lang="en-IN" sz="2400" dirty="0"/>
              <a:t>the information related to diseases.</a:t>
            </a:r>
          </a:p>
          <a:p>
            <a:pPr lvl="0"/>
            <a:r>
              <a:rPr lang="en-IN" sz="2400" dirty="0" smtClean="0"/>
              <a:t>User </a:t>
            </a:r>
            <a:r>
              <a:rPr lang="en-IN" sz="2400" dirty="0"/>
              <a:t>can make </a:t>
            </a:r>
            <a:r>
              <a:rPr lang="en-IN" sz="2400" dirty="0" smtClean="0"/>
              <a:t>online doctor appointment.</a:t>
            </a:r>
          </a:p>
          <a:p>
            <a:pPr lvl="0"/>
            <a:r>
              <a:rPr lang="en-IN" sz="2400" dirty="0" smtClean="0"/>
              <a:t>Prices of medicines.</a:t>
            </a:r>
            <a:endParaRPr lang="en-IN" sz="2400" dirty="0"/>
          </a:p>
          <a:p>
            <a:pPr lvl="0"/>
            <a:r>
              <a:rPr lang="en-IN" sz="2400" dirty="0"/>
              <a:t>E</a:t>
            </a:r>
            <a:r>
              <a:rPr lang="en-IN" sz="2400" dirty="0" smtClean="0"/>
              <a:t>mergency tutorial videos. </a:t>
            </a:r>
            <a:endParaRPr lang="en-IN" sz="2400" dirty="0"/>
          </a:p>
        </p:txBody>
      </p:sp>
    </p:spTree>
    <p:extLst>
      <p:ext uri="{BB962C8B-B14F-4D97-AF65-F5344CB8AC3E}">
        <p14:creationId xmlns:p14="http://schemas.microsoft.com/office/powerpoint/2010/main" val="316065616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599</TotalTime>
  <Words>892</Words>
  <Application>Microsoft Office PowerPoint</Application>
  <PresentationFormat>On-screen Show (4:3)</PresentationFormat>
  <Paragraphs>134</Paragraphs>
  <Slides>47</Slides>
  <Notes>0</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Solstice</vt:lpstr>
      <vt:lpstr>AGILE THERAPEUTIC SYSTEMIZATION</vt:lpstr>
      <vt:lpstr>CONTENTS</vt:lpstr>
      <vt:lpstr>Abstract</vt:lpstr>
      <vt:lpstr>Introduction </vt:lpstr>
      <vt:lpstr>Objectives </vt:lpstr>
      <vt:lpstr>Outcomes </vt:lpstr>
      <vt:lpstr>Existing system </vt:lpstr>
      <vt:lpstr>Disadvantages </vt:lpstr>
      <vt:lpstr>Proposed system </vt:lpstr>
      <vt:lpstr>Advantages </vt:lpstr>
      <vt:lpstr>System requirements</vt:lpstr>
      <vt:lpstr>Literature review</vt:lpstr>
      <vt:lpstr>PowerPoint Presentation</vt:lpstr>
      <vt:lpstr>Data collection</vt:lpstr>
      <vt:lpstr>User login </vt:lpstr>
      <vt:lpstr>Hospital login</vt:lpstr>
      <vt:lpstr>Disease info </vt:lpstr>
      <vt:lpstr>Appointment </vt:lpstr>
      <vt:lpstr> Videos</vt:lpstr>
      <vt:lpstr>Class diagram:</vt:lpstr>
      <vt:lpstr>Use case diagram:</vt:lpstr>
      <vt:lpstr>Sequence diagram</vt:lpstr>
      <vt:lpstr>Collaboration diagram</vt:lpstr>
      <vt:lpstr>Activity diagram</vt:lpstr>
      <vt:lpstr>State chart diagram</vt:lpstr>
      <vt:lpstr>Component diagram</vt:lpstr>
      <vt:lpstr>Deployment diagram</vt:lpstr>
      <vt:lpstr>Implementation and Testing</vt:lpstr>
      <vt:lpstr>Displaying the registration page of Agile Therapeutic Systemization</vt:lpstr>
      <vt:lpstr>Displaying the Login page  </vt:lpstr>
      <vt:lpstr>If the user enters invalid information </vt:lpstr>
      <vt:lpstr>If the hospital management wants to register</vt:lpstr>
      <vt:lpstr>Hospital login page</vt:lpstr>
      <vt:lpstr>Homepage of Agile Therapeutic Systemization</vt:lpstr>
      <vt:lpstr>If user wants to view disease information</vt:lpstr>
      <vt:lpstr>If user clicks disease information</vt:lpstr>
      <vt:lpstr>Viewing one of the disease information</vt:lpstr>
      <vt:lpstr>If user clicks medicine prices information</vt:lpstr>
      <vt:lpstr>Viewing one of the medicine prices information</vt:lpstr>
      <vt:lpstr>If user want to watch first-aid videos</vt:lpstr>
      <vt:lpstr>Playing a video</vt:lpstr>
      <vt:lpstr>If the user want to made an appointment</vt:lpstr>
      <vt:lpstr>If the appointment was successful</vt:lpstr>
      <vt:lpstr>Displaying contact information </vt:lpstr>
      <vt:lpstr>Displaying terms and conditions page</vt:lpstr>
      <vt:lpstr>After logout it redirects to login page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THERAPEUTIC SYSTEMIZATION</dc:title>
  <dc:creator>megha chandana</dc:creator>
  <cp:lastModifiedBy>megha chandana</cp:lastModifiedBy>
  <cp:revision>65</cp:revision>
  <dcterms:created xsi:type="dcterms:W3CDTF">2018-01-28T10:04:31Z</dcterms:created>
  <dcterms:modified xsi:type="dcterms:W3CDTF">2018-03-14T06:12:05Z</dcterms:modified>
</cp:coreProperties>
</file>